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56" r:id="rId2"/>
    <p:sldId id="257" r:id="rId3"/>
    <p:sldId id="314" r:id="rId4"/>
    <p:sldId id="324" r:id="rId5"/>
    <p:sldId id="294" r:id="rId6"/>
    <p:sldId id="266" r:id="rId7"/>
    <p:sldId id="317" r:id="rId8"/>
    <p:sldId id="327" r:id="rId9"/>
    <p:sldId id="320" r:id="rId10"/>
    <p:sldId id="329" r:id="rId11"/>
    <p:sldId id="330" r:id="rId12"/>
    <p:sldId id="331" r:id="rId13"/>
    <p:sldId id="332" r:id="rId14"/>
    <p:sldId id="318" r:id="rId15"/>
    <p:sldId id="322" r:id="rId16"/>
    <p:sldId id="323" r:id="rId17"/>
    <p:sldId id="319" r:id="rId18"/>
    <p:sldId id="279" r:id="rId19"/>
  </p:sldIdLst>
  <p:sldSz cx="9144000" cy="5143500" type="screen16x9"/>
  <p:notesSz cx="6858000" cy="9144000"/>
  <p:embeddedFontLst>
    <p:embeddedFont>
      <p:font typeface="Advent Pro" panose="020B0604020202020204" charset="0"/>
      <p:regular r:id="rId21"/>
      <p:bold r:id="rId22"/>
    </p:embeddedFont>
    <p:embeddedFont>
      <p:font typeface="Advent Pro Medium" panose="020B0604020202020204" charset="0"/>
      <p:regular r:id="rId23"/>
      <p:bold r:id="rId24"/>
    </p:embeddedFont>
    <p:embeddedFont>
      <p:font typeface="Bunge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82F19E-307B-4AA9-B371-484F09EA8474}">
  <a:tblStyle styleId="{E182F19E-307B-4AA9-B371-484F09EA84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5" autoAdjust="0"/>
    <p:restoredTop sz="94660"/>
  </p:normalViewPr>
  <p:slideViewPr>
    <p:cSldViewPr snapToGrid="0">
      <p:cViewPr>
        <p:scale>
          <a:sx n="150" d="100"/>
          <a:sy n="150" d="100"/>
        </p:scale>
        <p:origin x="30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107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96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99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508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32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3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060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30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f7eb24518_0_25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f7eb24518_0_25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05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76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86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4" r:id="rId4"/>
    <p:sldLayoutId id="2147483670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eepik.com/free-photo/multimeter-wires_1585316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reepik.com/free-photo/multimeter-wires_1585316.htm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ultimeter-wires_1585316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113801" y="812162"/>
            <a:ext cx="7082987" cy="1943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Iot plant monitoring system</a:t>
            </a:r>
            <a:endParaRPr sz="4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4D01003-1D04-73B2-792C-AC7CBFF5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–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Py</a:t>
            </a:r>
            <a:endParaRPr lang="it-IT" dirty="0"/>
          </a:p>
        </p:txBody>
      </p:sp>
      <p:sp>
        <p:nvSpPr>
          <p:cNvPr id="29" name="Google Shape;876;p78">
            <a:extLst>
              <a:ext uri="{FF2B5EF4-FFF2-40B4-BE49-F238E27FC236}">
                <a16:creationId xmlns:a16="http://schemas.microsoft.com/office/drawing/2014/main" id="{89024FB6-F008-0448-54F6-47B92A7CE47C}"/>
              </a:ext>
            </a:extLst>
          </p:cNvPr>
          <p:cNvSpPr txBox="1">
            <a:spLocks/>
          </p:cNvSpPr>
          <p:nvPr/>
        </p:nvSpPr>
        <p:spPr>
          <a:xfrm>
            <a:off x="4112115" y="2275632"/>
            <a:ext cx="4554300" cy="114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Linux-based </a:t>
            </a:r>
            <a:r>
              <a:rPr lang="en-US" dirty="0" err="1">
                <a:uFill>
                  <a:noFill/>
                </a:uFill>
              </a:rPr>
              <a:t>RaspbianOS</a:t>
            </a:r>
            <a:r>
              <a:rPr lang="en-US" dirty="0">
                <a:uFill>
                  <a:noFill/>
                </a:u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Quad core processor and up to 8GB RAM.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Great connectivity and various output ports.</a:t>
            </a:r>
          </a:p>
        </p:txBody>
      </p:sp>
      <p:pic>
        <p:nvPicPr>
          <p:cNvPr id="31" name="Immagine 30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CCB8EE0D-1FDC-12A6-2732-28FA74D19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5" y="1831820"/>
            <a:ext cx="3106182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4D01003-1D04-73B2-792C-AC7CBFF5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MQTT COMMUNICATION</a:t>
            </a:r>
            <a:endParaRPr lang="it-IT" dirty="0"/>
          </a:p>
        </p:txBody>
      </p:sp>
      <p:pic>
        <p:nvPicPr>
          <p:cNvPr id="6" name="Immagine 5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711F470-3FE3-0566-BC2E-75B5A101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82" y="2632322"/>
            <a:ext cx="2026155" cy="1304844"/>
          </a:xfrm>
          <a:prstGeom prst="rect">
            <a:avLst/>
          </a:prstGeom>
        </p:spPr>
      </p:pic>
      <p:pic>
        <p:nvPicPr>
          <p:cNvPr id="7" name="Immagine 6" descr="Immagine che contiene testo, candelabro, grafica vettoriale&#10;&#10;Descrizione generata automaticamente">
            <a:extLst>
              <a:ext uri="{FF2B5EF4-FFF2-40B4-BE49-F238E27FC236}">
                <a16:creationId xmlns:a16="http://schemas.microsoft.com/office/drawing/2014/main" id="{3628968C-E0AC-4BD4-0217-CA9DF63E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230" y="1069199"/>
            <a:ext cx="1400270" cy="1379266"/>
          </a:xfrm>
          <a:prstGeom prst="rect">
            <a:avLst/>
          </a:prstGeom>
        </p:spPr>
      </p:pic>
      <p:sp>
        <p:nvSpPr>
          <p:cNvPr id="8" name="Google Shape;161;p41">
            <a:extLst>
              <a:ext uri="{FF2B5EF4-FFF2-40B4-BE49-F238E27FC236}">
                <a16:creationId xmlns:a16="http://schemas.microsoft.com/office/drawing/2014/main" id="{B7A8279C-96C9-6929-4CCB-C25611D71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7801" y="1069199"/>
            <a:ext cx="4194038" cy="3706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Mosquitto</a:t>
            </a:r>
            <a:r>
              <a:rPr lang="it-IT" sz="1300" dirty="0"/>
              <a:t> broker running on a </a:t>
            </a:r>
            <a:r>
              <a:rPr lang="it-IT" sz="1300" dirty="0" err="1"/>
              <a:t>Rapsberry</a:t>
            </a:r>
            <a:r>
              <a:rPr lang="it-IT" sz="1300" dirty="0"/>
              <a:t> Pi: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300" dirty="0"/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Collects messages from ESP32.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Web server subscribes to topics.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A topic for each measurement: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/moisture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/water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/light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/temperature</a:t>
            </a:r>
          </a:p>
          <a:p>
            <a:pPr lvl="1"/>
            <a:r>
              <a:rPr lang="en-US" dirty="0">
                <a:uFill>
                  <a:noFill/>
                </a:uFill>
              </a:rPr>
              <a:t>/</a:t>
            </a:r>
            <a:r>
              <a:rPr lang="en-US" dirty="0" err="1">
                <a:uFill>
                  <a:noFill/>
                </a:uFill>
              </a:rPr>
              <a:t>iot</a:t>
            </a:r>
            <a:r>
              <a:rPr lang="en-US" dirty="0">
                <a:uFill>
                  <a:noFill/>
                </a:uFill>
              </a:rPr>
              <a:t>/humidity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5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4D01003-1D04-73B2-792C-AC7CBFF5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</a:t>
            </a:r>
            <a:r>
              <a:rPr lang="en" dirty="0"/>
              <a:t>odejs server</a:t>
            </a:r>
            <a:endParaRPr lang="it-IT" dirty="0"/>
          </a:p>
        </p:txBody>
      </p:sp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B14A83D8-8E8E-E969-7C70-0380AB60CE9C}"/>
              </a:ext>
            </a:extLst>
          </p:cNvPr>
          <p:cNvSpPr txBox="1">
            <a:spLocks/>
          </p:cNvSpPr>
          <p:nvPr/>
        </p:nvSpPr>
        <p:spPr>
          <a:xfrm>
            <a:off x="817801" y="1069199"/>
            <a:ext cx="4066339" cy="370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>
              <a:buFont typeface="Advent Pro"/>
              <a:buNone/>
            </a:pPr>
            <a:r>
              <a:rPr lang="en-US" sz="1300" dirty="0"/>
              <a:t>NodeJS is </a:t>
            </a:r>
            <a:r>
              <a:rPr lang="en-US" sz="1300" dirty="0" err="1"/>
              <a:t>widespred</a:t>
            </a:r>
            <a:r>
              <a:rPr lang="en-US" sz="1300" dirty="0"/>
              <a:t> JavaScript backend framework.</a:t>
            </a:r>
          </a:p>
          <a:p>
            <a:pPr marL="0" indent="0">
              <a:buFont typeface="Advent Pro"/>
              <a:buNone/>
            </a:pPr>
            <a:endParaRPr lang="en-US" sz="1300" dirty="0"/>
          </a:p>
          <a:p>
            <a:pPr marL="0" indent="0">
              <a:buFont typeface="Advent Pro"/>
              <a:buNone/>
            </a:pPr>
            <a:r>
              <a:rPr lang="en-US" sz="1300" dirty="0"/>
              <a:t>Web server made with </a:t>
            </a:r>
            <a:r>
              <a:rPr lang="en-US" sz="1300" dirty="0" err="1"/>
              <a:t>ExpressJS</a:t>
            </a:r>
            <a:r>
              <a:rPr lang="en-US" sz="1300" dirty="0"/>
              <a:t>.</a:t>
            </a:r>
          </a:p>
          <a:p>
            <a:pPr marL="0" indent="0">
              <a:buFont typeface="Advent Pro"/>
              <a:buNone/>
            </a:pPr>
            <a:endParaRPr lang="en-US" sz="1300" dirty="0"/>
          </a:p>
          <a:p>
            <a:pPr marL="0" indent="0">
              <a:buFont typeface="Advent Pro"/>
              <a:buNone/>
            </a:pPr>
            <a:r>
              <a:rPr lang="en-US" sz="1300" dirty="0"/>
              <a:t>The server is responsible for:</a:t>
            </a:r>
          </a:p>
          <a:p>
            <a:pPr marL="146050" indent="0">
              <a:buSzPts val="1300"/>
              <a:buFont typeface="Advent Pro"/>
              <a:buNone/>
            </a:pP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Subscribing to the MQTT topics.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Handling requests for data from the client.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Notifying the user via email in case of anomalies</a:t>
            </a:r>
          </a:p>
          <a:p>
            <a:pPr marL="146050" indent="0">
              <a:buSzPts val="1300"/>
              <a:buFont typeface="Advent Pro"/>
              <a:buNone/>
            </a:pPr>
            <a:endParaRPr lang="en-US" sz="1300" dirty="0"/>
          </a:p>
          <a:p>
            <a:pPr indent="-311150">
              <a:buSzPts val="1300"/>
              <a:buFont typeface="Advent Pro"/>
              <a:buAutoNum type="arabicPeriod"/>
            </a:pPr>
            <a:endParaRPr lang="en-US" sz="1300" dirty="0"/>
          </a:p>
          <a:p>
            <a:pPr indent="-311150">
              <a:buSzPts val="1300"/>
              <a:buFont typeface="Advent Pro"/>
              <a:buAutoNum type="arabicPeriod"/>
            </a:pPr>
            <a:endParaRPr lang="en-US" sz="1300" dirty="0"/>
          </a:p>
          <a:p>
            <a:pPr indent="-311150">
              <a:buSzPts val="1300"/>
              <a:buFont typeface="Advent Pro"/>
              <a:buAutoNum type="arabicPeriod"/>
            </a:pPr>
            <a:endParaRPr lang="en-US" sz="1300" dirty="0"/>
          </a:p>
          <a:p>
            <a:pPr marL="0" indent="0">
              <a:spcAft>
                <a:spcPts val="1600"/>
              </a:spcAft>
              <a:buFont typeface="Advent Pro"/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Font typeface="Advent Pro"/>
              <a:buNone/>
            </a:pP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4A94C0F-EE04-47D4-271A-E5B0DFBB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09" y="1524001"/>
            <a:ext cx="4156691" cy="19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4D01003-1D04-73B2-792C-AC7CBFF5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Vue</a:t>
            </a:r>
            <a:r>
              <a:rPr lang="it-IT" dirty="0"/>
              <a:t> client</a:t>
            </a:r>
          </a:p>
        </p:txBody>
      </p:sp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B14A83D8-8E8E-E969-7C70-0380AB60CE9C}"/>
              </a:ext>
            </a:extLst>
          </p:cNvPr>
          <p:cNvSpPr txBox="1">
            <a:spLocks/>
          </p:cNvSpPr>
          <p:nvPr/>
        </p:nvSpPr>
        <p:spPr>
          <a:xfrm>
            <a:off x="817800" y="1081899"/>
            <a:ext cx="4066339" cy="42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●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dvent Pro"/>
              <a:buChar char="○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Advent Pro"/>
              <a:buChar char="■"/>
              <a:defRPr sz="12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>
              <a:buFont typeface="Advent Pro"/>
              <a:buNone/>
            </a:pPr>
            <a:r>
              <a:rPr lang="en-US" sz="1300" dirty="0" err="1"/>
              <a:t>VueJS</a:t>
            </a:r>
            <a:r>
              <a:rPr lang="en-US" sz="1300" dirty="0"/>
              <a:t> is a versatile JavaScript frontend framework.</a:t>
            </a:r>
          </a:p>
          <a:p>
            <a:pPr marL="0" indent="0">
              <a:buFont typeface="Advent Pro"/>
              <a:buNone/>
            </a:pPr>
            <a:endParaRPr lang="en-US" sz="1300" dirty="0"/>
          </a:p>
          <a:p>
            <a:pPr indent="-311150">
              <a:buSzPts val="1300"/>
              <a:buFont typeface="Advent Pro"/>
              <a:buAutoNum type="arabicPeriod"/>
            </a:pPr>
            <a:endParaRPr lang="en-US" sz="1300" dirty="0"/>
          </a:p>
          <a:p>
            <a:pPr indent="-311150">
              <a:buSzPts val="1300"/>
              <a:buFont typeface="Advent Pro"/>
              <a:buAutoNum type="arabicPeriod"/>
            </a:pPr>
            <a:endParaRPr lang="en-US" sz="1300" dirty="0"/>
          </a:p>
          <a:p>
            <a:pPr marL="0" indent="0">
              <a:spcAft>
                <a:spcPts val="1600"/>
              </a:spcAft>
              <a:buFont typeface="Advent Pro"/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Font typeface="Advent Pro"/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BCBD10-0B45-6CA3-0003-C6B1900E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81" y="1238250"/>
            <a:ext cx="3077708" cy="2667000"/>
          </a:xfrm>
          <a:prstGeom prst="rect">
            <a:avLst/>
          </a:prstGeom>
        </p:spPr>
      </p:pic>
      <p:sp>
        <p:nvSpPr>
          <p:cNvPr id="11" name="Google Shape;876;p78">
            <a:extLst>
              <a:ext uri="{FF2B5EF4-FFF2-40B4-BE49-F238E27FC236}">
                <a16:creationId xmlns:a16="http://schemas.microsoft.com/office/drawing/2014/main" id="{ABCAD026-BA2C-4E21-6A1A-C5352BBA2E76}"/>
              </a:ext>
            </a:extLst>
          </p:cNvPr>
          <p:cNvSpPr txBox="1">
            <a:spLocks/>
          </p:cNvSpPr>
          <p:nvPr/>
        </p:nvSpPr>
        <p:spPr>
          <a:xfrm>
            <a:off x="817800" y="1816186"/>
            <a:ext cx="4554300" cy="15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4"/>
              </a:rPr>
              <a:t>Modular component-based design.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4"/>
              </a:rPr>
              <a:t>Periodically retrieves the sensor measurements from the server.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4"/>
              </a:rPr>
              <a:t>Real-time charts made with </a:t>
            </a:r>
            <a:r>
              <a:rPr lang="en-US" dirty="0" err="1">
                <a:uFill>
                  <a:noFill/>
                </a:uFill>
                <a:hlinkClick r:id="rId4"/>
              </a:rPr>
              <a:t>ApexCharts</a:t>
            </a:r>
            <a:r>
              <a:rPr lang="en-US" dirty="0">
                <a:uFill>
                  <a:noFill/>
                </a:uFill>
                <a:hlinkClick r:id="rId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8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4FA933-C603-6006-11FE-9140D9E1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002064"/>
            <a:ext cx="7747000" cy="41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Water </a:t>
            </a:r>
            <a:r>
              <a:rPr lang="it-IT" dirty="0" err="1"/>
              <a:t>level</a:t>
            </a:r>
            <a:r>
              <a:rPr lang="it-IT" dirty="0"/>
              <a:t>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5C800A-1880-FFB7-04F9-879238CD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4" y="958845"/>
            <a:ext cx="7435291" cy="41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LIGHT LEVEL REAL-TIME CHART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14DD02-B67B-AB18-0F23-63659CAB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D57DDE-04CE-BADA-41D9-66DD05B2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2" y="954261"/>
            <a:ext cx="7564787" cy="41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7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E-MAIL NOTIFICATION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46992-5BD3-0751-00C9-23B4CAEF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84" y="1069200"/>
            <a:ext cx="7065300" cy="3005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Anomalies</a:t>
            </a:r>
            <a:r>
              <a:rPr lang="it-IT" dirty="0"/>
              <a:t> can be </a:t>
            </a:r>
            <a:r>
              <a:rPr lang="it-IT" dirty="0" err="1"/>
              <a:t>detected</a:t>
            </a:r>
            <a:r>
              <a:rPr lang="it-IT" dirty="0"/>
              <a:t> in the </a:t>
            </a:r>
            <a:r>
              <a:rPr lang="it-IT" dirty="0" err="1"/>
              <a:t>measurements</a:t>
            </a:r>
            <a:r>
              <a:rPr lang="it-IT" dirty="0"/>
              <a:t>, i.e.:</a:t>
            </a:r>
            <a:endParaRPr lang="it-IT" sz="1200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Low water level in the reserve.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Dangerous values for temperature/light…</a:t>
            </a:r>
          </a:p>
          <a:p>
            <a:pPr marL="0" indent="0">
              <a:buNone/>
            </a:pPr>
            <a:r>
              <a:rPr lang="en-US" dirty="0"/>
              <a:t>In case this happens, the user is notified vie e-mail.</a:t>
            </a:r>
          </a:p>
          <a:p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5FC232-2422-1D57-9EB2-60E7119F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4" y="2440969"/>
            <a:ext cx="646837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2331539" y="1911577"/>
            <a:ext cx="4480922" cy="1320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the attention!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project</a:t>
            </a:r>
            <a:endParaRPr dirty="0"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Implement</a:t>
            </a:r>
            <a:r>
              <a:rPr lang="it-IT" sz="1300" dirty="0"/>
              <a:t> an </a:t>
            </a:r>
            <a:r>
              <a:rPr lang="it-IT" sz="1300" dirty="0" err="1"/>
              <a:t>autonomous</a:t>
            </a:r>
            <a:r>
              <a:rPr lang="it-IT" sz="1300" dirty="0"/>
              <a:t> system for the monitoring of </a:t>
            </a:r>
            <a:r>
              <a:rPr lang="it-IT" sz="1300" dirty="0" err="1"/>
              <a:t>plant</a:t>
            </a:r>
            <a:r>
              <a:rPr lang="it-IT" sz="13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Various sensors to collect measurements from the plant.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Autonomous watering.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MQTT </a:t>
            </a:r>
            <a:r>
              <a:rPr lang="it-IT" sz="1300" dirty="0" err="1"/>
              <a:t>communication</a:t>
            </a:r>
            <a:r>
              <a:rPr lang="it-IT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 err="1"/>
              <a:t>Raspberry</a:t>
            </a:r>
            <a:r>
              <a:rPr lang="it-IT" sz="1300" dirty="0"/>
              <a:t> Pi MQTT broker.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E-mail </a:t>
            </a:r>
            <a:r>
              <a:rPr lang="it-IT" sz="1300" dirty="0" err="1"/>
              <a:t>notifications</a:t>
            </a:r>
            <a:r>
              <a:rPr lang="it-IT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sz="1300" dirty="0"/>
              <a:t>Real-time charts to display the </a:t>
            </a:r>
            <a:r>
              <a:rPr lang="it-IT" sz="1300" dirty="0" err="1"/>
              <a:t>measurements</a:t>
            </a:r>
            <a:r>
              <a:rPr lang="it-IT" sz="1300" dirty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it-IT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064D63-3FBF-5791-768D-30AAE607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35" y="962086"/>
            <a:ext cx="7275729" cy="40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E5B317-5134-CAB2-5C16-67BB560D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254950"/>
            <a:ext cx="6391422" cy="35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097350" cy="78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– esp32</a:t>
            </a:r>
            <a:endParaRPr dirty="0"/>
          </a:p>
        </p:txBody>
      </p:sp>
      <p:sp>
        <p:nvSpPr>
          <p:cNvPr id="9" name="Google Shape;876;p78">
            <a:extLst>
              <a:ext uri="{FF2B5EF4-FFF2-40B4-BE49-F238E27FC236}">
                <a16:creationId xmlns:a16="http://schemas.microsoft.com/office/drawing/2014/main" id="{8DEB778F-FA7D-1C5F-B96D-4DA0456FAF0F}"/>
              </a:ext>
            </a:extLst>
          </p:cNvPr>
          <p:cNvSpPr txBox="1">
            <a:spLocks/>
          </p:cNvSpPr>
          <p:nvPr/>
        </p:nvSpPr>
        <p:spPr>
          <a:xfrm>
            <a:off x="379650" y="3420831"/>
            <a:ext cx="4554300" cy="13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Built-in </a:t>
            </a:r>
            <a:r>
              <a:rPr lang="en-US" dirty="0" err="1">
                <a:uFill>
                  <a:noFill/>
                </a:uFill>
              </a:rPr>
              <a:t>WiFi</a:t>
            </a:r>
            <a:r>
              <a:rPr lang="en-US" dirty="0">
                <a:uFill>
                  <a:noFill/>
                </a:uFill>
              </a:rPr>
              <a:t> and Bluetooth.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Greater memory size </a:t>
            </a:r>
            <a:r>
              <a:rPr lang="en-US" dirty="0">
                <a:uFill>
                  <a:noFill/>
                </a:uFill>
              </a:rPr>
              <a:t>compared to Arduino Uno.</a:t>
            </a:r>
            <a:endParaRPr lang="en-US" dirty="0">
              <a:uFill>
                <a:noFill/>
              </a:uFill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Increased number of pins.</a:t>
            </a:r>
          </a:p>
        </p:txBody>
      </p:sp>
      <p:pic>
        <p:nvPicPr>
          <p:cNvPr id="11" name="Immagine 10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ADACAEB-BCF0-CBA4-00C3-E91F249E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707404"/>
            <a:ext cx="2713427" cy="2713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- SENSORS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5" y="1548190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Soil moisture</a:t>
            </a:r>
            <a:endParaRPr dirty="0"/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168018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Water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C4A255-83C2-6217-6548-DCACEA8F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57" y="1663136"/>
            <a:ext cx="1197281" cy="1197281"/>
          </a:xfrm>
          <a:prstGeom prst="rect">
            <a:avLst/>
          </a:prstGeom>
        </p:spPr>
      </p:pic>
      <p:pic>
        <p:nvPicPr>
          <p:cNvPr id="17" name="Immagine 1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ECCE52E6-48E8-3275-9476-339553FE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6" y="3072402"/>
            <a:ext cx="1267610" cy="1267610"/>
          </a:xfrm>
          <a:prstGeom prst="rect">
            <a:avLst/>
          </a:prstGeom>
        </p:spPr>
      </p:pic>
      <p:sp>
        <p:nvSpPr>
          <p:cNvPr id="14" name="Google Shape;876;p78">
            <a:extLst>
              <a:ext uri="{FF2B5EF4-FFF2-40B4-BE49-F238E27FC236}">
                <a16:creationId xmlns:a16="http://schemas.microsoft.com/office/drawing/2014/main" id="{C548C777-36C3-C764-EEDD-D665ACB2FFCF}"/>
              </a:ext>
            </a:extLst>
          </p:cNvPr>
          <p:cNvSpPr txBox="1">
            <a:spLocks/>
          </p:cNvSpPr>
          <p:nvPr/>
        </p:nvSpPr>
        <p:spPr>
          <a:xfrm>
            <a:off x="2294850" y="1841761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how wet the soil is.</a:t>
            </a:r>
            <a:endParaRPr lang="en-US" dirty="0">
              <a:uFill>
                <a:noFill/>
              </a:uFill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Used to determine when to activate the pump.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how much water remains.</a:t>
            </a:r>
            <a:endParaRPr lang="en-US" dirty="0">
              <a:uFill>
                <a:noFill/>
              </a:uFill>
              <a:hlinkClick r:id="rId5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- SENSORS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4" y="1548190"/>
            <a:ext cx="4282805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Air</a:t>
            </a:r>
            <a:r>
              <a:rPr lang="en" dirty="0"/>
              <a:t> HUMIDITY AND TEMPERATURE</a:t>
            </a:r>
            <a:endParaRPr dirty="0"/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338500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PHOTORESISTOR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the light level near the plant.</a:t>
            </a:r>
            <a:endParaRPr lang="en-US" dirty="0">
              <a:uFill>
                <a:noFill/>
              </a:uFill>
              <a:hlinkClick r:id="rId3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7BC9DEC-D454-1364-A4FA-9EA42314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80" y="1548190"/>
            <a:ext cx="1267609" cy="128560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90D70AA-9527-B278-C727-A09FA16A2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0" y="3359494"/>
            <a:ext cx="999482" cy="999482"/>
          </a:xfrm>
          <a:prstGeom prst="rect">
            <a:avLst/>
          </a:prstGeom>
        </p:spPr>
      </p:pic>
      <p:sp>
        <p:nvSpPr>
          <p:cNvPr id="12" name="Google Shape;876;p78">
            <a:extLst>
              <a:ext uri="{FF2B5EF4-FFF2-40B4-BE49-F238E27FC236}">
                <a16:creationId xmlns:a16="http://schemas.microsoft.com/office/drawing/2014/main" id="{02BCF1AE-AEB6-53A6-4755-595E75DA8056}"/>
              </a:ext>
            </a:extLst>
          </p:cNvPr>
          <p:cNvSpPr txBox="1">
            <a:spLocks/>
          </p:cNvSpPr>
          <p:nvPr/>
        </p:nvSpPr>
        <p:spPr>
          <a:xfrm>
            <a:off x="2294850" y="2000962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Measures both temperature and humidity in the air next to the plant.</a:t>
            </a:r>
            <a:endParaRPr lang="en-US" dirty="0">
              <a:uFill>
                <a:noFill/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90724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799" y="444350"/>
            <a:ext cx="822801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– DISPLAY and power supply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4" y="1548190"/>
            <a:ext cx="4282805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OLED DISPLAY</a:t>
            </a:r>
            <a:endParaRPr dirty="0"/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338500" y="3276907"/>
            <a:ext cx="330746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EXTERNAL POWER SUPPLLY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Takes 9v as input and can power 5v or 3.3v devices.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Powers most of the sensors and the pump controller.</a:t>
            </a:r>
          </a:p>
        </p:txBody>
      </p:sp>
      <p:sp>
        <p:nvSpPr>
          <p:cNvPr id="12" name="Google Shape;876;p78">
            <a:extLst>
              <a:ext uri="{FF2B5EF4-FFF2-40B4-BE49-F238E27FC236}">
                <a16:creationId xmlns:a16="http://schemas.microsoft.com/office/drawing/2014/main" id="{02BCF1AE-AEB6-53A6-4755-595E75DA8056}"/>
              </a:ext>
            </a:extLst>
          </p:cNvPr>
          <p:cNvSpPr txBox="1">
            <a:spLocks/>
          </p:cNvSpPr>
          <p:nvPr/>
        </p:nvSpPr>
        <p:spPr>
          <a:xfrm>
            <a:off x="2294850" y="2000962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128x64 pixel resolution.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Displays status information and sensor measurements.</a:t>
            </a:r>
          </a:p>
        </p:txBody>
      </p:sp>
      <p:pic>
        <p:nvPicPr>
          <p:cNvPr id="3" name="Immagine 2" descr="Immagine che contiene caso, accessorio&#10;&#10;Descrizione generata automaticamente">
            <a:extLst>
              <a:ext uri="{FF2B5EF4-FFF2-40B4-BE49-F238E27FC236}">
                <a16:creationId xmlns:a16="http://schemas.microsoft.com/office/drawing/2014/main" id="{5E6EABC9-D53D-31C3-0AC3-EB38D5F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7" y="1699746"/>
            <a:ext cx="1166808" cy="1166808"/>
          </a:xfrm>
          <a:prstGeom prst="rect">
            <a:avLst/>
          </a:prstGeom>
        </p:spPr>
      </p:pic>
      <p:pic>
        <p:nvPicPr>
          <p:cNvPr id="5" name="Immagine 4" descr="Immagine che contiene LEGO, giocattolo, giallo&#10;&#10;Descrizione generata automaticamente">
            <a:extLst>
              <a:ext uri="{FF2B5EF4-FFF2-40B4-BE49-F238E27FC236}">
                <a16:creationId xmlns:a16="http://schemas.microsoft.com/office/drawing/2014/main" id="{7ED96FC4-F683-6CCF-780F-7DD364FD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46" y="3459437"/>
            <a:ext cx="1057179" cy="10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6637074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– Controller and pump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2282454" y="1548190"/>
            <a:ext cx="4282805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L293d </a:t>
            </a:r>
            <a:r>
              <a:rPr lang="it-IT" dirty="0" err="1"/>
              <a:t>motor</a:t>
            </a:r>
            <a:r>
              <a:rPr lang="it-IT" dirty="0"/>
              <a:t> driver</a:t>
            </a:r>
            <a:endParaRPr dirty="0"/>
          </a:p>
        </p:txBody>
      </p:sp>
      <p:sp>
        <p:nvSpPr>
          <p:cNvPr id="25" name="Google Shape;277;p50">
            <a:extLst>
              <a:ext uri="{FF2B5EF4-FFF2-40B4-BE49-F238E27FC236}">
                <a16:creationId xmlns:a16="http://schemas.microsoft.com/office/drawing/2014/main" id="{0D1475A6-3CBE-9404-000D-5543E4965E4D}"/>
              </a:ext>
            </a:extLst>
          </p:cNvPr>
          <p:cNvSpPr txBox="1">
            <a:spLocks/>
          </p:cNvSpPr>
          <p:nvPr/>
        </p:nvSpPr>
        <p:spPr>
          <a:xfrm>
            <a:off x="2338500" y="3276907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/>
              <a:t>5v water pump</a:t>
            </a:r>
          </a:p>
        </p:txBody>
      </p:sp>
      <p:sp>
        <p:nvSpPr>
          <p:cNvPr id="16" name="Google Shape;876;p78">
            <a:extLst>
              <a:ext uri="{FF2B5EF4-FFF2-40B4-BE49-F238E27FC236}">
                <a16:creationId xmlns:a16="http://schemas.microsoft.com/office/drawing/2014/main" id="{F5C2A5B5-BF12-AB32-4D57-13D023DCAE67}"/>
              </a:ext>
            </a:extLst>
          </p:cNvPr>
          <p:cNvSpPr txBox="1">
            <a:spLocks/>
          </p:cNvSpPr>
          <p:nvPr/>
        </p:nvSpPr>
        <p:spPr>
          <a:xfrm>
            <a:off x="2294850" y="3595309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Sits in water.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Triggers based on soil moisture levels.</a:t>
            </a:r>
            <a:endParaRPr lang="en-US" dirty="0">
              <a:uFill>
                <a:noFill/>
              </a:uFill>
              <a:hlinkClick r:id="rId3"/>
            </a:endParaRPr>
          </a:p>
        </p:txBody>
      </p:sp>
      <p:pic>
        <p:nvPicPr>
          <p:cNvPr id="3" name="Immagine 2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BF4BC4DE-D5C6-EF8E-B6FE-14938A95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93" y="1683673"/>
            <a:ext cx="1648257" cy="1098151"/>
          </a:xfrm>
          <a:prstGeom prst="rect">
            <a:avLst/>
          </a:prstGeom>
        </p:spPr>
      </p:pic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3577B506-A445-0089-EB37-BA782AE6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52" y="3354514"/>
            <a:ext cx="1026232" cy="1026232"/>
          </a:xfrm>
          <a:prstGeom prst="rect">
            <a:avLst/>
          </a:prstGeom>
        </p:spPr>
      </p:pic>
      <p:sp>
        <p:nvSpPr>
          <p:cNvPr id="23" name="Google Shape;876;p78">
            <a:extLst>
              <a:ext uri="{FF2B5EF4-FFF2-40B4-BE49-F238E27FC236}">
                <a16:creationId xmlns:a16="http://schemas.microsoft.com/office/drawing/2014/main" id="{EB17F2EE-F591-64CD-1CA4-7C932521BDDB}"/>
              </a:ext>
            </a:extLst>
          </p:cNvPr>
          <p:cNvSpPr txBox="1">
            <a:spLocks/>
          </p:cNvSpPr>
          <p:nvPr/>
        </p:nvSpPr>
        <p:spPr>
          <a:xfrm>
            <a:off x="2294850" y="2000962"/>
            <a:ext cx="4554300" cy="78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</a:rPr>
              <a:t>Can control up to 2 pumps at once.</a:t>
            </a:r>
          </a:p>
          <a:p>
            <a:pPr>
              <a:lnSpc>
                <a:spcPct val="150000"/>
              </a:lnSpc>
            </a:pPr>
            <a:r>
              <a:rPr lang="en-US" dirty="0">
                <a:uFill>
                  <a:noFill/>
                </a:uFill>
                <a:hlinkClick r:id="rId3"/>
              </a:rPr>
              <a:t>Protects the board from any power discharge.</a:t>
            </a:r>
          </a:p>
        </p:txBody>
      </p:sp>
    </p:spTree>
    <p:extLst>
      <p:ext uri="{BB962C8B-B14F-4D97-AF65-F5344CB8AC3E}">
        <p14:creationId xmlns:p14="http://schemas.microsoft.com/office/powerpoint/2010/main" val="220598989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416</Words>
  <Application>Microsoft Office PowerPoint</Application>
  <PresentationFormat>Presentazione su schermo (16:9)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Bungee</vt:lpstr>
      <vt:lpstr>Advent Pro</vt:lpstr>
      <vt:lpstr>Advent Pro Medium</vt:lpstr>
      <vt:lpstr>Arial</vt:lpstr>
      <vt:lpstr>Interactive Tech by Slidesgo</vt:lpstr>
      <vt:lpstr>Iot plant monitoring system</vt:lpstr>
      <vt:lpstr>Purpose of the project</vt:lpstr>
      <vt:lpstr>System architecture</vt:lpstr>
      <vt:lpstr>System architecture</vt:lpstr>
      <vt:lpstr>Hardware – esp32</vt:lpstr>
      <vt:lpstr>HARDWARE - SENSORS</vt:lpstr>
      <vt:lpstr>HARDWARE - SENSORS</vt:lpstr>
      <vt:lpstr>HARDWARE – DISPLAY and power supply</vt:lpstr>
      <vt:lpstr>HARDWARE – Controller and pump</vt:lpstr>
      <vt:lpstr>Hardware – raspberry Py</vt:lpstr>
      <vt:lpstr>MQTT COMMUNICATION</vt:lpstr>
      <vt:lpstr>Nodejs server</vt:lpstr>
      <vt:lpstr>Vue client</vt:lpstr>
      <vt:lpstr>Moisture level real-time chart</vt:lpstr>
      <vt:lpstr>Water level real-time chart</vt:lpstr>
      <vt:lpstr>LIGHT LEVEL REAL-TIME CHART</vt:lpstr>
      <vt:lpstr>E-MAIL NOTIFICATION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plant monitoring system</dc:title>
  <cp:lastModifiedBy>Michelangelo</cp:lastModifiedBy>
  <cp:revision>7</cp:revision>
  <dcterms:modified xsi:type="dcterms:W3CDTF">2022-06-14T23:04:10Z</dcterms:modified>
</cp:coreProperties>
</file>